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0" r:id="rId1"/>
  </p:sldMasterIdLst>
  <p:sldIdLst>
    <p:sldId id="256" r:id="rId2"/>
    <p:sldId id="269" r:id="rId3"/>
    <p:sldId id="258" r:id="rId4"/>
    <p:sldId id="259" r:id="rId5"/>
    <p:sldId id="260" r:id="rId6"/>
    <p:sldId id="262" r:id="rId7"/>
    <p:sldId id="263" r:id="rId8"/>
    <p:sldId id="264" r:id="rId9"/>
    <p:sldId id="265" r:id="rId10"/>
    <p:sldId id="266" r:id="rId11"/>
    <p:sldId id="267" r:id="rId12"/>
  </p:sldIdLst>
  <p:sldSz cx="9144000" cy="6858000" type="screen4x3"/>
  <p:notesSz cx="6797675" cy="9928225"/>
  <p:defaultTextStyle>
    <a:defPPr>
      <a:defRPr lang="ru-RU"/>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030" autoAdjust="0"/>
  </p:normalViewPr>
  <p:slideViewPr>
    <p:cSldViewPr>
      <p:cViewPr varScale="1">
        <p:scale>
          <a:sx n="98" d="100"/>
          <a:sy n="98" d="100"/>
        </p:scale>
        <p:origin x="197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0.emf"/></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29"/>
          <p:cNvSpPr>
            <a:spLocks noGrp="1"/>
          </p:cNvSpPr>
          <p:nvPr>
            <p:ph type="dt" sz="half" idx="10"/>
          </p:nvPr>
        </p:nvSpPr>
        <p:spPr/>
        <p:txBody>
          <a:bodyPr/>
          <a:lstStyle>
            <a:lvl1pPr>
              <a:defRPr/>
            </a:lvl1pPr>
          </a:lstStyle>
          <a:p>
            <a:pPr>
              <a:defRPr/>
            </a:pPr>
            <a:endParaRPr lang="ru-RU"/>
          </a:p>
        </p:txBody>
      </p:sp>
      <p:sp>
        <p:nvSpPr>
          <p:cNvPr id="5" name="Нижний колонтитул 18"/>
          <p:cNvSpPr>
            <a:spLocks noGrp="1"/>
          </p:cNvSpPr>
          <p:nvPr>
            <p:ph type="ftr" sz="quarter" idx="11"/>
          </p:nvPr>
        </p:nvSpPr>
        <p:spPr/>
        <p:txBody>
          <a:bodyPr/>
          <a:lstStyle>
            <a:lvl1pPr>
              <a:defRPr/>
            </a:lvl1pPr>
          </a:lstStyle>
          <a:p>
            <a:pPr>
              <a:defRPr/>
            </a:pPr>
            <a:endParaRPr lang="ru-RU"/>
          </a:p>
        </p:txBody>
      </p:sp>
      <p:sp>
        <p:nvSpPr>
          <p:cNvPr id="6" name="Номер слайда 26"/>
          <p:cNvSpPr>
            <a:spLocks noGrp="1"/>
          </p:cNvSpPr>
          <p:nvPr>
            <p:ph type="sldNum" sz="quarter" idx="12"/>
          </p:nvPr>
        </p:nvSpPr>
        <p:spPr/>
        <p:txBody>
          <a:bodyPr/>
          <a:lstStyle>
            <a:lvl1pPr>
              <a:defRPr>
                <a:solidFill>
                  <a:srgbClr val="E3E1D7"/>
                </a:solidFill>
              </a:defRPr>
            </a:lvl1pPr>
          </a:lstStyle>
          <a:p>
            <a:fld id="{41D36638-3112-4FF4-A99F-B2324B75AE18}" type="slidenum">
              <a:rPr lang="ru-RU" altLang="ru-RU"/>
              <a:pPr/>
              <a:t>‹#›</a:t>
            </a:fld>
            <a:endParaRPr lang="ru-RU" altLang="ru-RU"/>
          </a:p>
        </p:txBody>
      </p:sp>
    </p:spTree>
    <p:extLst>
      <p:ext uri="{BB962C8B-B14F-4D97-AF65-F5344CB8AC3E}">
        <p14:creationId xmlns:p14="http://schemas.microsoft.com/office/powerpoint/2010/main" val="308382067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fld id="{F7A94DF1-A8E7-44E0-92D2-C88985E5AFD1}" type="slidenum">
              <a:rPr lang="ru-RU" altLang="ru-RU"/>
              <a:pPr/>
              <a:t>‹#›</a:t>
            </a:fld>
            <a:endParaRPr lang="ru-RU" altLang="ru-RU"/>
          </a:p>
        </p:txBody>
      </p:sp>
    </p:spTree>
    <p:extLst>
      <p:ext uri="{BB962C8B-B14F-4D97-AF65-F5344CB8AC3E}">
        <p14:creationId xmlns:p14="http://schemas.microsoft.com/office/powerpoint/2010/main" val="1813249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fld id="{FC003705-251E-4E6D-ABB9-0DA0EC168A7B}" type="slidenum">
              <a:rPr lang="ru-RU" altLang="ru-RU"/>
              <a:pPr/>
              <a:t>‹#›</a:t>
            </a:fld>
            <a:endParaRPr lang="ru-RU" altLang="ru-RU"/>
          </a:p>
        </p:txBody>
      </p:sp>
    </p:spTree>
    <p:extLst>
      <p:ext uri="{BB962C8B-B14F-4D97-AF65-F5344CB8AC3E}">
        <p14:creationId xmlns:p14="http://schemas.microsoft.com/office/powerpoint/2010/main" val="25250018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Дата 5"/>
          <p:cNvSpPr>
            <a:spLocks noGrp="1"/>
          </p:cNvSpPr>
          <p:nvPr>
            <p:ph type="dt" sz="half" idx="10"/>
          </p:nvPr>
        </p:nvSpPr>
        <p:spPr>
          <a:xfrm>
            <a:off x="457200" y="6245225"/>
            <a:ext cx="2133600" cy="476250"/>
          </a:xfrm>
        </p:spPr>
        <p:txBody>
          <a:bodyPr/>
          <a:lstStyle>
            <a:lvl1pPr>
              <a:defRPr/>
            </a:lvl1pPr>
          </a:lstStyle>
          <a:p>
            <a:pPr>
              <a:defRPr/>
            </a:pPr>
            <a:endParaRPr lang="ru-RU"/>
          </a:p>
        </p:txBody>
      </p:sp>
      <p:sp>
        <p:nvSpPr>
          <p:cNvPr id="7" name="Нижний колонтитул 6"/>
          <p:cNvSpPr>
            <a:spLocks noGrp="1"/>
          </p:cNvSpPr>
          <p:nvPr>
            <p:ph type="ftr" sz="quarter" idx="11"/>
          </p:nvPr>
        </p:nvSpPr>
        <p:spPr>
          <a:xfrm>
            <a:off x="3124200" y="6245225"/>
            <a:ext cx="2895600" cy="476250"/>
          </a:xfrm>
        </p:spPr>
        <p:txBody>
          <a:bodyPr/>
          <a:lstStyle>
            <a:lvl1pPr>
              <a:defRPr/>
            </a:lvl1pPr>
          </a:lstStyle>
          <a:p>
            <a:pPr>
              <a:defRPr/>
            </a:pPr>
            <a:endParaRPr lang="ru-RU"/>
          </a:p>
        </p:txBody>
      </p:sp>
      <p:sp>
        <p:nvSpPr>
          <p:cNvPr id="8" name="Номер слайда 7"/>
          <p:cNvSpPr>
            <a:spLocks noGrp="1"/>
          </p:cNvSpPr>
          <p:nvPr>
            <p:ph type="sldNum" sz="quarter" idx="12"/>
          </p:nvPr>
        </p:nvSpPr>
        <p:spPr>
          <a:xfrm>
            <a:off x="6553200" y="6245225"/>
            <a:ext cx="2133600" cy="476250"/>
          </a:xfrm>
        </p:spPr>
        <p:txBody>
          <a:bodyPr/>
          <a:lstStyle>
            <a:lvl1pPr>
              <a:defRPr/>
            </a:lvl1pPr>
          </a:lstStyle>
          <a:p>
            <a:fld id="{18C60005-5FA3-4CFB-9221-B31AC7A794FB}" type="slidenum">
              <a:rPr lang="ru-RU" altLang="ru-RU"/>
              <a:pPr/>
              <a:t>‹#›</a:t>
            </a:fld>
            <a:endParaRPr lang="ru-RU" altLang="ru-RU"/>
          </a:p>
        </p:txBody>
      </p:sp>
    </p:spTree>
    <p:extLst>
      <p:ext uri="{BB962C8B-B14F-4D97-AF65-F5344CB8AC3E}">
        <p14:creationId xmlns:p14="http://schemas.microsoft.com/office/powerpoint/2010/main" val="4093610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fld id="{F9890915-1FFC-4EA7-83BA-CD0414A95EAE}" type="slidenum">
              <a:rPr lang="ru-RU" altLang="ru-RU"/>
              <a:pPr/>
              <a:t>‹#›</a:t>
            </a:fld>
            <a:endParaRPr lang="ru-RU" altLang="ru-RU"/>
          </a:p>
        </p:txBody>
      </p:sp>
    </p:spTree>
    <p:extLst>
      <p:ext uri="{BB962C8B-B14F-4D97-AF65-F5344CB8AC3E}">
        <p14:creationId xmlns:p14="http://schemas.microsoft.com/office/powerpoint/2010/main" val="749344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solidFill>
                  <a:srgbClr val="E3E1D7"/>
                </a:solidFill>
              </a:defRPr>
            </a:lvl1pPr>
          </a:lstStyle>
          <a:p>
            <a:fld id="{9050B6FD-1967-472C-84D9-86E420F30A66}" type="slidenum">
              <a:rPr lang="ru-RU" altLang="ru-RU"/>
              <a:pPr/>
              <a:t>‹#›</a:t>
            </a:fld>
            <a:endParaRPr lang="ru-RU" altLang="ru-RU"/>
          </a:p>
        </p:txBody>
      </p:sp>
    </p:spTree>
    <p:extLst>
      <p:ext uri="{BB962C8B-B14F-4D97-AF65-F5344CB8AC3E}">
        <p14:creationId xmlns:p14="http://schemas.microsoft.com/office/powerpoint/2010/main" val="194246331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fld id="{005A4B65-7557-4CF1-9494-232F77EFDA22}" type="slidenum">
              <a:rPr lang="ru-RU" altLang="ru-RU"/>
              <a:pPr/>
              <a:t>‹#›</a:t>
            </a:fld>
            <a:endParaRPr lang="ru-RU" altLang="ru-RU"/>
          </a:p>
        </p:txBody>
      </p:sp>
    </p:spTree>
    <p:extLst>
      <p:ext uri="{BB962C8B-B14F-4D97-AF65-F5344CB8AC3E}">
        <p14:creationId xmlns:p14="http://schemas.microsoft.com/office/powerpoint/2010/main" val="178382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9"/>
          <p:cNvSpPr>
            <a:spLocks noGrp="1"/>
          </p:cNvSpPr>
          <p:nvPr>
            <p:ph type="dt" sz="half" idx="10"/>
          </p:nvPr>
        </p:nvSpPr>
        <p:spPr/>
        <p:txBody>
          <a:bodyPr/>
          <a:lstStyle>
            <a:lvl1pPr>
              <a:defRPr/>
            </a:lvl1pPr>
          </a:lstStyle>
          <a:p>
            <a:pPr>
              <a:defRPr/>
            </a:pPr>
            <a:endParaRPr lang="ru-RU"/>
          </a:p>
        </p:txBody>
      </p:sp>
      <p:sp>
        <p:nvSpPr>
          <p:cNvPr id="8" name="Нижний колонтитул 21"/>
          <p:cNvSpPr>
            <a:spLocks noGrp="1"/>
          </p:cNvSpPr>
          <p:nvPr>
            <p:ph type="ftr" sz="quarter" idx="11"/>
          </p:nvPr>
        </p:nvSpPr>
        <p:spPr/>
        <p:txBody>
          <a:bodyPr/>
          <a:lstStyle>
            <a:lvl1pPr>
              <a:defRPr/>
            </a:lvl1pPr>
          </a:lstStyle>
          <a:p>
            <a:pPr>
              <a:defRPr/>
            </a:pPr>
            <a:endParaRPr lang="ru-RU"/>
          </a:p>
        </p:txBody>
      </p:sp>
      <p:sp>
        <p:nvSpPr>
          <p:cNvPr id="9" name="Номер слайда 17"/>
          <p:cNvSpPr>
            <a:spLocks noGrp="1"/>
          </p:cNvSpPr>
          <p:nvPr>
            <p:ph type="sldNum" sz="quarter" idx="12"/>
          </p:nvPr>
        </p:nvSpPr>
        <p:spPr/>
        <p:txBody>
          <a:bodyPr/>
          <a:lstStyle>
            <a:lvl1pPr>
              <a:defRPr/>
            </a:lvl1pPr>
          </a:lstStyle>
          <a:p>
            <a:fld id="{DDBCEC6C-C679-4EBE-B470-26D9FAE0BDD7}" type="slidenum">
              <a:rPr lang="ru-RU" altLang="ru-RU"/>
              <a:pPr/>
              <a:t>‹#›</a:t>
            </a:fld>
            <a:endParaRPr lang="ru-RU" altLang="ru-RU"/>
          </a:p>
        </p:txBody>
      </p:sp>
    </p:spTree>
    <p:extLst>
      <p:ext uri="{BB962C8B-B14F-4D97-AF65-F5344CB8AC3E}">
        <p14:creationId xmlns:p14="http://schemas.microsoft.com/office/powerpoint/2010/main" val="21629639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fld id="{41C0AA16-0443-4529-BBEA-CF89F36A6962}" type="slidenum">
              <a:rPr lang="ru-RU" altLang="ru-RU"/>
              <a:pPr/>
              <a:t>‹#›</a:t>
            </a:fld>
            <a:endParaRPr lang="ru-RU" altLang="ru-RU"/>
          </a:p>
        </p:txBody>
      </p:sp>
    </p:spTree>
    <p:extLst>
      <p:ext uri="{BB962C8B-B14F-4D97-AF65-F5344CB8AC3E}">
        <p14:creationId xmlns:p14="http://schemas.microsoft.com/office/powerpoint/2010/main" val="27213354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fld id="{EC7657F8-8BDC-437F-B762-E3E1609C9FA9}" type="slidenum">
              <a:rPr lang="ru-RU" altLang="ru-RU"/>
              <a:pPr/>
              <a:t>‹#›</a:t>
            </a:fld>
            <a:endParaRPr lang="ru-RU" altLang="ru-RU"/>
          </a:p>
        </p:txBody>
      </p:sp>
    </p:spTree>
    <p:extLst>
      <p:ext uri="{BB962C8B-B14F-4D97-AF65-F5344CB8AC3E}">
        <p14:creationId xmlns:p14="http://schemas.microsoft.com/office/powerpoint/2010/main" val="32486767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fld id="{E4D4A76A-92EA-42EB-B06B-FE2B880715F8}" type="slidenum">
              <a:rPr lang="ru-RU" altLang="ru-RU"/>
              <a:pPr/>
              <a:t>‹#›</a:t>
            </a:fld>
            <a:endParaRPr lang="ru-RU" altLang="ru-RU"/>
          </a:p>
        </p:txBody>
      </p:sp>
    </p:spTree>
    <p:extLst>
      <p:ext uri="{BB962C8B-B14F-4D97-AF65-F5344CB8AC3E}">
        <p14:creationId xmlns:p14="http://schemas.microsoft.com/office/powerpoint/2010/main" val="812351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13"/>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Прямоугольный треугольник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Полилиния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a:latin typeface="+mn-lt"/>
              <a:cs typeface="+mn-cs"/>
            </a:endParaRPr>
          </a:p>
        </p:txBody>
      </p:sp>
      <p:sp>
        <p:nvSpPr>
          <p:cNvPr id="8" name="Полилиния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a:latin typeface="+mn-lt"/>
              <a:cs typeface="+mn-cs"/>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smtClean="0"/>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endParaRPr lang="ru-RU"/>
          </a:p>
        </p:txBody>
      </p:sp>
      <p:sp>
        <p:nvSpPr>
          <p:cNvPr id="10" name="Нижний колонтитул 5"/>
          <p:cNvSpPr>
            <a:spLocks noGrp="1"/>
          </p:cNvSpPr>
          <p:nvPr>
            <p:ph type="ftr" sz="quarter" idx="11"/>
          </p:nvPr>
        </p:nvSpPr>
        <p:spPr/>
        <p:txBody>
          <a:bodyPr/>
          <a:lstStyle>
            <a:lvl1pPr>
              <a:defRPr/>
            </a:lvl1pPr>
          </a:lstStyle>
          <a:p>
            <a:pPr>
              <a:defRPr/>
            </a:pPr>
            <a:endParaRPr lang="ru-RU"/>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fld id="{9515A8BE-DA6E-4C8A-A45C-09F69DBE4C75}" type="slidenum">
              <a:rPr lang="ru-RU" altLang="ru-RU"/>
              <a:pPr/>
              <a:t>‹#›</a:t>
            </a:fld>
            <a:endParaRPr lang="ru-RU" altLang="ru-RU"/>
          </a:p>
        </p:txBody>
      </p:sp>
    </p:spTree>
    <p:extLst>
      <p:ext uri="{BB962C8B-B14F-4D97-AF65-F5344CB8AC3E}">
        <p14:creationId xmlns:p14="http://schemas.microsoft.com/office/powerpoint/2010/main" val="23752944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a:latin typeface="+mn-lt"/>
              <a:cs typeface="+mn-cs"/>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a:latin typeface="+mn-lt"/>
              <a:cs typeface="+mn-cs"/>
            </a:endParaRPr>
          </a:p>
        </p:txBody>
      </p:sp>
      <p:sp>
        <p:nvSpPr>
          <p:cNvPr id="2052" name="Заголовок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ru-RU" altLang="ru-RU" smtClean="0"/>
              <a:t>Образец заголовка</a:t>
            </a:r>
            <a:endParaRPr lang="en-US" altLang="ru-RU" smtClean="0"/>
          </a:p>
        </p:txBody>
      </p:sp>
      <p:sp>
        <p:nvSpPr>
          <p:cNvPr id="2053" name="Текст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endParaRPr lang="en-US" altLang="ru-RU"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a:defRPr/>
            </a:pPr>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a:defRPr/>
            </a:pPr>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a:solidFill>
                  <a:srgbClr val="1D4577"/>
                </a:solidFill>
              </a:defRPr>
            </a:lvl1pPr>
          </a:lstStyle>
          <a:p>
            <a:fld id="{A7E6FA25-9921-42C6-8230-58ADB2C03A84}" type="slidenum">
              <a:rPr lang="ru-RU" altLang="ru-RU"/>
              <a:pPr/>
              <a:t>‹#›</a:t>
            </a:fld>
            <a:endParaRPr lang="ru-RU" altLang="ru-RU"/>
          </a:p>
        </p:txBody>
      </p:sp>
      <p:grpSp>
        <p:nvGrpSpPr>
          <p:cNvPr id="2057"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1" hangingPunct="1">
                <a:defRPr/>
              </a:pPr>
              <a:endParaRPr lang="en-US">
                <a:latin typeface="Arial" charset="0"/>
                <a:cs typeface="Arial" charset="0"/>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1" hangingPunct="1">
                <a:defRPr/>
              </a:pPr>
              <a:endParaRPr lang="en-US">
                <a:latin typeface="Arial" charset="0"/>
                <a:cs typeface="Arial" charset="0"/>
              </a:endParaRPr>
            </a:p>
          </p:txBody>
        </p:sp>
      </p:grpSp>
    </p:spTree>
  </p:cSld>
  <p:clrMap bg1="lt1" tx1="dk1" bg2="lt2" tx2="dk2" accent1="accent1" accent2="accent2" accent3="accent3" accent4="accent4" accent5="accent5" accent6="accent6" hlink="hlink" folHlink="folHlink"/>
  <p:sldLayoutIdLst>
    <p:sldLayoutId id="2147483887" r:id="rId1"/>
    <p:sldLayoutId id="2147483886" r:id="rId2"/>
    <p:sldLayoutId id="2147483888" r:id="rId3"/>
    <p:sldLayoutId id="2147483885" r:id="rId4"/>
    <p:sldLayoutId id="2147483884" r:id="rId5"/>
    <p:sldLayoutId id="2147483883" r:id="rId6"/>
    <p:sldLayoutId id="2147483882" r:id="rId7"/>
    <p:sldLayoutId id="2147483881" r:id="rId8"/>
    <p:sldLayoutId id="2147483889" r:id="rId9"/>
    <p:sldLayoutId id="2147483880" r:id="rId10"/>
    <p:sldLayoutId id="2147483879" r:id="rId11"/>
    <p:sldLayoutId id="2147483890" r:id="rId12"/>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anose="020F0502020204030204" pitchFamily="34" charset="0"/>
        </a:defRPr>
      </a:lvl2pPr>
      <a:lvl3pPr algn="l" rtl="0" eaLnBrk="0" fontAlgn="base" hangingPunct="0">
        <a:spcBef>
          <a:spcPct val="0"/>
        </a:spcBef>
        <a:spcAft>
          <a:spcPct val="0"/>
        </a:spcAft>
        <a:defRPr sz="5000">
          <a:solidFill>
            <a:schemeClr val="tx2"/>
          </a:solidFill>
          <a:latin typeface="Calibri" panose="020F0502020204030204" pitchFamily="34" charset="0"/>
        </a:defRPr>
      </a:lvl3pPr>
      <a:lvl4pPr algn="l" rtl="0" eaLnBrk="0" fontAlgn="base" hangingPunct="0">
        <a:spcBef>
          <a:spcPct val="0"/>
        </a:spcBef>
        <a:spcAft>
          <a:spcPct val="0"/>
        </a:spcAft>
        <a:defRPr sz="5000">
          <a:solidFill>
            <a:schemeClr val="tx2"/>
          </a:solidFill>
          <a:latin typeface="Calibri" panose="020F0502020204030204" pitchFamily="34" charset="0"/>
        </a:defRPr>
      </a:lvl4pPr>
      <a:lvl5pPr algn="l" rtl="0" eaLnBrk="0" fontAlgn="base" hangingPunct="0">
        <a:spcBef>
          <a:spcPct val="0"/>
        </a:spcBef>
        <a:spcAft>
          <a:spcPct val="0"/>
        </a:spcAft>
        <a:defRPr sz="5000">
          <a:solidFill>
            <a:schemeClr val="tx2"/>
          </a:solidFill>
          <a:latin typeface="Calibri" panose="020F0502020204030204" pitchFamily="34" charset="0"/>
        </a:defRPr>
      </a:lvl5pPr>
      <a:lvl6pPr marL="457200" algn="l" rtl="0" fontAlgn="base">
        <a:spcBef>
          <a:spcPct val="0"/>
        </a:spcBef>
        <a:spcAft>
          <a:spcPct val="0"/>
        </a:spcAft>
        <a:defRPr sz="5000">
          <a:solidFill>
            <a:schemeClr val="tx2"/>
          </a:solidFill>
          <a:latin typeface="Calibri" panose="020F0502020204030204" pitchFamily="34" charset="0"/>
        </a:defRPr>
      </a:lvl6pPr>
      <a:lvl7pPr marL="914400" algn="l" rtl="0" fontAlgn="base">
        <a:spcBef>
          <a:spcPct val="0"/>
        </a:spcBef>
        <a:spcAft>
          <a:spcPct val="0"/>
        </a:spcAft>
        <a:defRPr sz="5000">
          <a:solidFill>
            <a:schemeClr val="tx2"/>
          </a:solidFill>
          <a:latin typeface="Calibri" panose="020F0502020204030204" pitchFamily="34" charset="0"/>
        </a:defRPr>
      </a:lvl7pPr>
      <a:lvl8pPr marL="1371600" algn="l" rtl="0" fontAlgn="base">
        <a:spcBef>
          <a:spcPct val="0"/>
        </a:spcBef>
        <a:spcAft>
          <a:spcPct val="0"/>
        </a:spcAft>
        <a:defRPr sz="5000">
          <a:solidFill>
            <a:schemeClr val="tx2"/>
          </a:solidFill>
          <a:latin typeface="Calibri" panose="020F0502020204030204" pitchFamily="34" charset="0"/>
        </a:defRPr>
      </a:lvl8pPr>
      <a:lvl9pPr marL="1828800" algn="l" rtl="0" fontAlgn="base">
        <a:spcBef>
          <a:spcPct val="0"/>
        </a:spcBef>
        <a:spcAft>
          <a:spcPct val="0"/>
        </a:spcAft>
        <a:defRPr sz="5000">
          <a:solidFill>
            <a:schemeClr val="tx2"/>
          </a:solidFill>
          <a:latin typeface="Calibri" panose="020F0502020204030204" pitchFamily="34" charset="0"/>
        </a:defRPr>
      </a:lvl9pPr>
    </p:titleStyle>
    <p:bodyStyle>
      <a:lvl1pPr marL="273050" indent="-273050" algn="l" rtl="0" eaLnBrk="0" fontAlgn="base" hangingPunct="0">
        <a:spcBef>
          <a:spcPct val="20000"/>
        </a:spcBef>
        <a:spcAft>
          <a:spcPct val="0"/>
        </a:spcAft>
        <a:buClr>
          <a:srgbClr val="9BBB59"/>
        </a:buClr>
        <a:buSzPct val="95000"/>
        <a:buFont typeface="Wingdings 2" panose="05020102010507070707"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anose="05020102010507070707"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anose="05020102010507070707"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9BBB59"/>
        </a:buClr>
        <a:buSzPct val="65000"/>
        <a:buFont typeface="Wingdings 2" panose="05020102010507070707"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8064A2"/>
        </a:buClr>
        <a:buSzPct val="65000"/>
        <a:buFont typeface="Wingdings 2" panose="05020102010507070707"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image" Target="../media/image2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55576" y="1700808"/>
            <a:ext cx="7772400" cy="1470025"/>
          </a:xfrm>
          <a:ln w="3175">
            <a:miter lim="800000"/>
            <a:headEnd/>
            <a:tailEnd/>
          </a:ln>
          <a:extLst/>
        </p:spPr>
        <p:txBody>
          <a:bodyPr>
            <a:noAutofit/>
          </a:bodyPr>
          <a:lstStyle/>
          <a:p>
            <a:pPr algn="ctr" eaLnBrk="1" fontAlgn="auto" hangingPunct="1">
              <a:spcAft>
                <a:spcPts val="0"/>
              </a:spcAft>
              <a:defRPr/>
            </a:pPr>
            <a:r>
              <a:rPr lang="ru-RU" sz="6000" dirty="0"/>
              <a:t>Кошкотерапия докторам в помощь</a:t>
            </a:r>
          </a:p>
        </p:txBody>
      </p:sp>
      <p:pic>
        <p:nvPicPr>
          <p:cNvPr id="7171" name="Picture 6" descr="gre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716338"/>
            <a:ext cx="3960813" cy="3141662"/>
          </a:xfrm>
          <a:prstGeom prst="rect">
            <a:avLst/>
          </a:prstGeom>
          <a:gradFill rotWithShape="0">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a:gra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7172"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716338"/>
            <a:ext cx="4722813" cy="314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827088" y="476250"/>
            <a:ext cx="8229600" cy="995363"/>
          </a:xfrm>
        </p:spPr>
        <p:txBody>
          <a:bodyPr/>
          <a:lstStyle/>
          <a:p>
            <a:pPr eaLnBrk="1" hangingPunct="1"/>
            <a:r>
              <a:rPr lang="ru-RU" altLang="ru-RU" smtClean="0"/>
              <a:t> Вывод</a:t>
            </a:r>
          </a:p>
        </p:txBody>
      </p:sp>
      <p:sp>
        <p:nvSpPr>
          <p:cNvPr id="15363" name="Rectangle 3"/>
          <p:cNvSpPr>
            <a:spLocks noGrp="1" noChangeArrowheads="1"/>
          </p:cNvSpPr>
          <p:nvPr>
            <p:ph idx="1"/>
          </p:nvPr>
        </p:nvSpPr>
        <p:spPr>
          <a:xfrm>
            <a:off x="395288" y="1471613"/>
            <a:ext cx="8229600" cy="4551362"/>
          </a:xfrm>
        </p:spPr>
        <p:txBody>
          <a:bodyPr/>
          <a:lstStyle/>
          <a:p>
            <a:pPr algn="just" eaLnBrk="1" hangingPunct="1">
              <a:buFontTx/>
              <a:buNone/>
            </a:pPr>
            <a:r>
              <a:rPr lang="ru-RU" altLang="ru-RU" sz="2200" smtClean="0"/>
              <a:t>       В результате наблюдений я пришла к выводу, что гипотеза, выдвинутая в исследовательской работе, полностью подтвердилась. Кошки способны угадывать больные места своего хозяина. Они чувствуют все неполадки в нашем организме. Способны оказать в некоторых случаях первую медицинскую помощь.</a:t>
            </a:r>
          </a:p>
          <a:p>
            <a:pPr algn="just" eaLnBrk="1" hangingPunct="1">
              <a:buFontTx/>
              <a:buNone/>
            </a:pPr>
            <a:r>
              <a:rPr lang="ru-RU" altLang="ru-RU" sz="2200" smtClean="0"/>
              <a:t>      Кошка - самое домашнее, самое ласковое создание, которое создаёт уют и в большом особняке и маленькой комнатке. Люди, которые любят этих животных, утверждают, что они совершенство, источают покой, приносят удачу, счастье, богатство, человек становится добрее и терпимее. Они умеют любить, лечить, спасать от одиночества, быть преданным и верным.</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875" y="2708275"/>
            <a:ext cx="6291263" cy="374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Rectangle 2"/>
          <p:cNvSpPr>
            <a:spLocks noGrp="1" noChangeArrowheads="1"/>
          </p:cNvSpPr>
          <p:nvPr>
            <p:ph type="title"/>
          </p:nvPr>
        </p:nvSpPr>
        <p:spPr>
          <a:xfrm>
            <a:off x="468313" y="1484313"/>
            <a:ext cx="3743325" cy="1368425"/>
          </a:xfrm>
        </p:spPr>
        <p:txBody>
          <a:bodyPr/>
          <a:lstStyle/>
          <a:p>
            <a:pPr algn="ctr" eaLnBrk="1" hangingPunct="1"/>
            <a:r>
              <a:rPr lang="ru-RU" altLang="ru-RU" sz="8000" smtClean="0"/>
              <a:t>Конец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pic>
        <p:nvPicPr>
          <p:cNvPr id="8196" name="Picture 4" descr="IMG_014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11413" y="692150"/>
            <a:ext cx="4679950" cy="3533775"/>
          </a:xfrm>
          <a:prstGeom prst="rect">
            <a:avLst/>
          </a:prstGeom>
          <a:noFill/>
          <a:extLst>
            <a:ext uri="{909E8E84-426E-40DD-AFC4-6F175D3DCCD1}">
              <a14:hiddenFill xmlns:a14="http://schemas.microsoft.com/office/drawing/2010/main">
                <a:solidFill>
                  <a:srgbClr val="FFFFFF"/>
                </a:solidFill>
              </a14:hiddenFill>
            </a:ext>
          </a:extLst>
        </p:spPr>
      </p:pic>
      <p:pic>
        <p:nvPicPr>
          <p:cNvPr id="8197" name="Picture 5" descr="IMG_854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950" y="1544638"/>
            <a:ext cx="3168650" cy="2516187"/>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лиска"/>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72225" y="1484313"/>
            <a:ext cx="2532063" cy="3959225"/>
          </a:xfrm>
          <a:prstGeom prst="rect">
            <a:avLst/>
          </a:prstGeom>
          <a:noFill/>
          <a:extLst>
            <a:ext uri="{909E8E84-426E-40DD-AFC4-6F175D3DCCD1}">
              <a14:hiddenFill xmlns:a14="http://schemas.microsoft.com/office/drawing/2010/main">
                <a:solidFill>
                  <a:srgbClr val="FFFFFF"/>
                </a:solidFill>
              </a14:hiddenFill>
            </a:ext>
          </a:extLst>
        </p:spPr>
      </p:pic>
      <p:pic>
        <p:nvPicPr>
          <p:cNvPr id="8202" name="Picture 10" descr="IMG_8338"/>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24075" y="3716338"/>
            <a:ext cx="3960813" cy="29575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68313" y="692150"/>
            <a:ext cx="8229600" cy="1143000"/>
          </a:xfrm>
        </p:spPr>
        <p:txBody>
          <a:bodyPr/>
          <a:lstStyle/>
          <a:p>
            <a:pPr eaLnBrk="1" hangingPunct="1"/>
            <a:r>
              <a:rPr lang="ru-RU" altLang="ru-RU" smtClean="0"/>
              <a:t>Задачи:</a:t>
            </a:r>
          </a:p>
        </p:txBody>
      </p:sp>
      <p:sp>
        <p:nvSpPr>
          <p:cNvPr id="9219" name="Rectangle 3"/>
          <p:cNvSpPr>
            <a:spLocks noGrp="1" noChangeArrowheads="1"/>
          </p:cNvSpPr>
          <p:nvPr>
            <p:ph idx="1"/>
          </p:nvPr>
        </p:nvSpPr>
        <p:spPr/>
        <p:txBody>
          <a:bodyPr/>
          <a:lstStyle/>
          <a:p>
            <a:pPr marL="609600" indent="-609600" eaLnBrk="1" hangingPunct="1"/>
            <a:r>
              <a:rPr lang="ru-RU" altLang="ru-RU" sz="2800" smtClean="0"/>
              <a:t>Выяснить каковы особенности работы органов чувств кошки</a:t>
            </a:r>
            <a:r>
              <a:rPr lang="en-US" altLang="ru-RU" sz="2800" smtClean="0"/>
              <a:t>.</a:t>
            </a:r>
            <a:endParaRPr lang="ru-RU" altLang="ru-RU" sz="2800" smtClean="0"/>
          </a:p>
          <a:p>
            <a:pPr marL="609600" indent="-609600" eaLnBrk="1" hangingPunct="1"/>
            <a:r>
              <a:rPr lang="ru-RU" altLang="ru-RU" sz="2800" smtClean="0"/>
              <a:t>Изучить физиологические и биологические особенности кошек.</a:t>
            </a:r>
          </a:p>
          <a:p>
            <a:pPr marL="609600" indent="-609600" eaLnBrk="1" hangingPunct="1"/>
            <a:r>
              <a:rPr lang="ru-RU" altLang="ru-RU" sz="2800" smtClean="0"/>
              <a:t>Познакомится с основными породами кошек</a:t>
            </a:r>
            <a:r>
              <a:rPr lang="en-US" altLang="ru-RU" sz="2800" smtClean="0"/>
              <a:t>.</a:t>
            </a:r>
            <a:endParaRPr lang="ru-RU" altLang="ru-RU" sz="2800" smtClean="0"/>
          </a:p>
          <a:p>
            <a:pPr marL="609600" indent="-609600" eaLnBrk="1" hangingPunct="1"/>
            <a:r>
              <a:rPr lang="ru-RU" altLang="ru-RU" sz="2800" smtClean="0"/>
              <a:t>Выяснить</a:t>
            </a:r>
            <a:r>
              <a:rPr lang="en-US" altLang="ru-RU" sz="2800" smtClean="0"/>
              <a:t>,</a:t>
            </a:r>
            <a:r>
              <a:rPr lang="ru-RU" altLang="ru-RU" sz="2800" smtClean="0"/>
              <a:t> значение кошек и как они влияют на самочувствие человека</a:t>
            </a:r>
            <a:r>
              <a:rPr lang="en-US" altLang="ru-RU" sz="2800" smtClean="0"/>
              <a:t>.</a:t>
            </a:r>
          </a:p>
          <a:p>
            <a:pPr marL="609600" indent="-609600" eaLnBrk="1" hangingPunct="1"/>
            <a:r>
              <a:rPr lang="ru-RU" altLang="ru-RU" sz="2800" smtClean="0"/>
              <a:t>Сделать выводы</a:t>
            </a:r>
            <a:r>
              <a:rPr lang="en-US" altLang="ru-RU" sz="2800" smtClean="0"/>
              <a:t>.</a:t>
            </a:r>
            <a:endParaRPr lang="ru-RU" altLang="ru-RU" sz="28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fontScale="90000"/>
          </a:bodyPr>
          <a:lstStyle/>
          <a:p>
            <a:pPr algn="ctr" eaLnBrk="1" fontAlgn="auto" hangingPunct="1">
              <a:spcAft>
                <a:spcPts val="0"/>
              </a:spcAft>
              <a:defRPr/>
            </a:pPr>
            <a:r>
              <a:rPr lang="ru-RU" sz="4000"/>
              <a:t>Кошка- самое чувствительное животное в мире</a:t>
            </a:r>
          </a:p>
        </p:txBody>
      </p:sp>
      <p:sp>
        <p:nvSpPr>
          <p:cNvPr id="10243" name="Rectangle 3"/>
          <p:cNvSpPr>
            <a:spLocks noGrp="1" noChangeArrowheads="1"/>
          </p:cNvSpPr>
          <p:nvPr>
            <p:ph idx="1"/>
          </p:nvPr>
        </p:nvSpPr>
        <p:spPr>
          <a:xfrm>
            <a:off x="457200" y="1844675"/>
            <a:ext cx="8229600" cy="4479925"/>
          </a:xfrm>
        </p:spPr>
        <p:txBody>
          <a:bodyPr/>
          <a:lstStyle/>
          <a:p>
            <a:pPr algn="just" eaLnBrk="1" hangingPunct="1">
              <a:buFontTx/>
              <a:buNone/>
            </a:pPr>
            <a:r>
              <a:rPr lang="ru-RU" altLang="ru-RU" sz="1600" smtClean="0"/>
              <a:t>        </a:t>
            </a:r>
            <a:r>
              <a:rPr lang="ru-RU" altLang="ru-RU" sz="2800" smtClean="0"/>
              <a:t>Согласно исследованиям зоологов, среди всего множества млекопитающих, наиболее развитыми органами чувств обладают кошки. Конечно, среди всех животных наиболее тонким слухом обладают всё же мыши, однако уровень развития всех остальных органов чувств позволяет без преувеличения назвать кошку самым чувствительным животным во всём мире</a:t>
            </a:r>
            <a:r>
              <a:rPr lang="en-US" altLang="ru-RU" sz="2800" smtClean="0"/>
              <a:t>.</a:t>
            </a:r>
            <a:endParaRPr lang="ru-RU" altLang="ru-RU" sz="2800" smtClean="0"/>
          </a:p>
          <a:p>
            <a:pPr algn="just" eaLnBrk="1" hangingPunct="1">
              <a:lnSpc>
                <a:spcPct val="80000"/>
              </a:lnSpc>
              <a:buFontTx/>
              <a:buNone/>
            </a:pPr>
            <a:r>
              <a:rPr lang="ru-RU" altLang="ru-RU" sz="2800" smtClean="0"/>
              <a:t>  </a:t>
            </a:r>
          </a:p>
        </p:txBody>
      </p:sp>
      <p:pic>
        <p:nvPicPr>
          <p:cNvPr id="10244" name="Picture 4" descr="179755679_1a20c65b1cc52eed9d7524b7c6ff536f_8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875" y="4975225"/>
            <a:ext cx="3887788" cy="188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5" descr="котик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7888" y="620713"/>
            <a:ext cx="4848225" cy="618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4" descr="i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4962525"/>
            <a:ext cx="2843213" cy="1895475"/>
          </a:xfrm>
          <a:prstGeom prst="rect">
            <a:avLst/>
          </a:prstGeom>
          <a:noFill/>
          <a:extLst>
            <a:ext uri="{909E8E84-426E-40DD-AFC4-6F175D3DCCD1}">
              <a14:hiddenFill xmlns:a14="http://schemas.microsoft.com/office/drawing/2010/main">
                <a:solidFill>
                  <a:srgbClr val="FFFFFF"/>
                </a:solidFill>
              </a14:hiddenFill>
            </a:ext>
          </a:extLst>
        </p:spPr>
      </p:pic>
      <p:pic>
        <p:nvPicPr>
          <p:cNvPr id="11269" name="Picture 5" descr="niceima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688" y="3284538"/>
            <a:ext cx="2627312" cy="14636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11188" y="765175"/>
            <a:ext cx="8229600" cy="793750"/>
          </a:xfrm>
        </p:spPr>
        <p:txBody>
          <a:bodyPr/>
          <a:lstStyle/>
          <a:p>
            <a:pPr algn="ctr" eaLnBrk="1" hangingPunct="1"/>
            <a:r>
              <a:rPr lang="ru-RU" altLang="ru-RU" sz="4000" smtClean="0"/>
              <a:t>Целительские способности кошек</a:t>
            </a:r>
          </a:p>
        </p:txBody>
      </p:sp>
      <p:sp>
        <p:nvSpPr>
          <p:cNvPr id="12291" name="Rectangle 3"/>
          <p:cNvSpPr>
            <a:spLocks noGrp="1" noChangeArrowheads="1"/>
          </p:cNvSpPr>
          <p:nvPr>
            <p:ph idx="1"/>
          </p:nvPr>
        </p:nvSpPr>
        <p:spPr>
          <a:xfrm>
            <a:off x="250825" y="1844675"/>
            <a:ext cx="8569325" cy="4752975"/>
          </a:xfrm>
        </p:spPr>
        <p:txBody>
          <a:bodyPr/>
          <a:lstStyle/>
          <a:p>
            <a:pPr algn="just" eaLnBrk="1" hangingPunct="1">
              <a:buFontTx/>
              <a:buNone/>
            </a:pPr>
            <a:r>
              <a:rPr lang="ru-RU" altLang="ru-RU" sz="2000" smtClean="0"/>
              <a:t>       Анималотерапия - это система лечения человека общением с животными. По теме целительских способностей кошек проведены научные исследования, которые потрясли учёных.</a:t>
            </a:r>
            <a:r>
              <a:rPr lang="ru-RU" altLang="ru-RU" sz="1800" smtClean="0"/>
              <a:t> </a:t>
            </a:r>
            <a:r>
              <a:rPr lang="ru-RU" altLang="ru-RU" sz="2000" smtClean="0"/>
              <a:t>Когда кошка ласкается и хозяин поглаживает ее шерсть, это ничто иное, как электростатическое воздействие слабыми токами . Вся современная физиотерапия построена на воздействии на нас слабыми токами.</a:t>
            </a:r>
          </a:p>
          <a:p>
            <a:pPr algn="just" eaLnBrk="1" hangingPunct="1">
              <a:buFontTx/>
              <a:buNone/>
            </a:pPr>
            <a:r>
              <a:rPr lang="ru-RU" altLang="ru-RU" sz="2000" smtClean="0"/>
              <a:t>      Что касается влияния токов на организм человека, то в настоящее время доказано, что воздействуя на очаг воспаления, они убивают микробов. Кроме того, во время сеанса «кошкотерапии» быстрее идет заживление тканей и улучшается их кровоснабжение.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5"/>
          <p:cNvSpPr>
            <a:spLocks noGrp="1" noChangeArrowheads="1"/>
          </p:cNvSpPr>
          <p:nvPr>
            <p:ph idx="1"/>
          </p:nvPr>
        </p:nvSpPr>
        <p:spPr>
          <a:xfrm>
            <a:off x="350838" y="865188"/>
            <a:ext cx="8324850" cy="2663825"/>
          </a:xfrm>
        </p:spPr>
        <p:txBody>
          <a:bodyPr/>
          <a:lstStyle/>
          <a:p>
            <a:pPr algn="just" eaLnBrk="1" hangingPunct="1">
              <a:buFontTx/>
              <a:buNone/>
            </a:pPr>
            <a:r>
              <a:rPr lang="ru-RU" altLang="ru-RU" sz="2400" smtClean="0"/>
              <a:t>      Мурлыканье кошки расслабляет человека, успокаивает его нервную систему. Ученые считают, что мурлыканье кошки аналогично ультразвуковой терапии, только звуки, которые издают эти животные, оказывают гораздо лучший эффект и помогают как самому животному, так и его хозяину справиться со многими недугами. </a:t>
            </a:r>
          </a:p>
        </p:txBody>
      </p:sp>
      <p:pic>
        <p:nvPicPr>
          <p:cNvPr id="13315" name="Picture 4" descr="аппарат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9338" y="3529013"/>
            <a:ext cx="3671887"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6" name="Picture 5" descr="ультразвук"/>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3644900"/>
            <a:ext cx="3549650" cy="283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10" descr="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50" y="4813300"/>
            <a:ext cx="3095625" cy="190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39" name="Picture 11" descr="1VOoj5Y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7775" y="3878263"/>
            <a:ext cx="2101850" cy="297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Rectangle 2"/>
          <p:cNvSpPr>
            <a:spLocks noGrp="1" noChangeArrowheads="1"/>
          </p:cNvSpPr>
          <p:nvPr>
            <p:ph type="title"/>
          </p:nvPr>
        </p:nvSpPr>
        <p:spPr>
          <a:xfrm>
            <a:off x="539750" y="549275"/>
            <a:ext cx="8147050" cy="1079500"/>
          </a:xfrm>
        </p:spPr>
        <p:txBody>
          <a:bodyPr/>
          <a:lstStyle/>
          <a:p>
            <a:pPr algn="ctr" eaLnBrk="1" hangingPunct="1"/>
            <a:r>
              <a:rPr lang="ru-RU" altLang="ru-RU" sz="3200" b="1" smtClean="0"/>
              <a:t>Кошки разных пород лечат по – разному и различные заболевания</a:t>
            </a:r>
          </a:p>
        </p:txBody>
      </p:sp>
      <p:sp>
        <p:nvSpPr>
          <p:cNvPr id="16387" name="Rectangle 3"/>
          <p:cNvSpPr>
            <a:spLocks noGrp="1" noChangeArrowheads="1"/>
          </p:cNvSpPr>
          <p:nvPr>
            <p:ph idx="1"/>
          </p:nvPr>
        </p:nvSpPr>
        <p:spPr>
          <a:xfrm>
            <a:off x="323850" y="1628775"/>
            <a:ext cx="8351838" cy="3095625"/>
          </a:xfrm>
        </p:spPr>
        <p:txBody>
          <a:bodyPr lIns="36000" rIns="144000">
            <a:normAutofit fontScale="92500" lnSpcReduction="20000"/>
          </a:bodyPr>
          <a:lstStyle/>
          <a:p>
            <a:pPr marL="274320" indent="-274320" algn="just" eaLnBrk="1" fontAlgn="auto" hangingPunct="1">
              <a:lnSpc>
                <a:spcPct val="110000"/>
              </a:lnSpc>
              <a:spcAft>
                <a:spcPts val="0"/>
              </a:spcAft>
              <a:buClr>
                <a:schemeClr val="accent3"/>
              </a:buClr>
              <a:buFontTx/>
              <a:buNone/>
              <a:defRPr/>
            </a:pPr>
            <a:r>
              <a:rPr lang="ru-RU" sz="2200" dirty="0"/>
              <a:t> </a:t>
            </a:r>
            <a:r>
              <a:rPr lang="en-US" sz="2200" dirty="0" smtClean="0"/>
              <a:t>   - </a:t>
            </a:r>
            <a:r>
              <a:rPr lang="ru-RU" sz="2200" b="1" dirty="0" smtClean="0"/>
              <a:t>Европейская</a:t>
            </a:r>
            <a:r>
              <a:rPr lang="en-US" sz="2200" b="1" dirty="0" smtClean="0"/>
              <a:t> </a:t>
            </a:r>
            <a:r>
              <a:rPr lang="ru-RU" sz="2200" b="1" dirty="0" smtClean="0"/>
              <a:t>короткошерстная</a:t>
            </a:r>
            <a:r>
              <a:rPr lang="ru-RU" sz="2200" b="1" dirty="0"/>
              <a:t>. </a:t>
            </a:r>
            <a:r>
              <a:rPr lang="ru-RU" sz="2200" dirty="0"/>
              <a:t>Кошка этой породы очень подвижная и общительная. Она помогает избавиться от гипертонии и способна предотвратить инфаркт и </a:t>
            </a:r>
            <a:r>
              <a:rPr lang="ru-RU" sz="2200" dirty="0" smtClean="0"/>
              <a:t>инсульт.</a:t>
            </a:r>
            <a:endParaRPr lang="en-US" sz="2200" dirty="0" smtClean="0"/>
          </a:p>
          <a:p>
            <a:pPr marL="274320" indent="-274320" algn="just" eaLnBrk="1" fontAlgn="auto" hangingPunct="1">
              <a:lnSpc>
                <a:spcPct val="110000"/>
              </a:lnSpc>
              <a:spcAft>
                <a:spcPts val="0"/>
              </a:spcAft>
              <a:buClr>
                <a:schemeClr val="accent3"/>
              </a:buClr>
              <a:buFont typeface="Wingdings 2"/>
              <a:buNone/>
              <a:defRPr/>
            </a:pPr>
            <a:r>
              <a:rPr lang="en-US" sz="2200" dirty="0" smtClean="0"/>
              <a:t>    </a:t>
            </a:r>
            <a:r>
              <a:rPr lang="en-US" sz="2200" b="1" dirty="0" smtClean="0"/>
              <a:t>- </a:t>
            </a:r>
            <a:r>
              <a:rPr lang="ru-RU" sz="2200" b="1" dirty="0" smtClean="0"/>
              <a:t>Персидская кошка. </a:t>
            </a:r>
            <a:r>
              <a:rPr lang="ru-RU" sz="2200" dirty="0" smtClean="0"/>
              <a:t>Малоактивная, апатичная кошка, которая любит спокойную обстановку. Целительством она может заниматься долгое время, но при этом забирает у хозяина отрицательную энергию, избавляет человека от раздражительности и нервных срывов.</a:t>
            </a:r>
            <a:endParaRPr lang="en-US" sz="2200" dirty="0" smtClean="0"/>
          </a:p>
          <a:p>
            <a:pPr marL="274320" indent="-274320" algn="just" eaLnBrk="1" fontAlgn="auto" hangingPunct="1">
              <a:lnSpc>
                <a:spcPct val="110000"/>
              </a:lnSpc>
              <a:spcBef>
                <a:spcPct val="0"/>
              </a:spcBef>
              <a:spcAft>
                <a:spcPts val="0"/>
              </a:spcAft>
              <a:buClr>
                <a:schemeClr val="accent3"/>
              </a:buClr>
              <a:buFont typeface="Wingdings 2"/>
              <a:buNone/>
              <a:defRPr/>
            </a:pPr>
            <a:r>
              <a:rPr lang="en-US" sz="2200" b="1" dirty="0" smtClean="0"/>
              <a:t>     - </a:t>
            </a:r>
            <a:r>
              <a:rPr lang="ru-RU" sz="2200" b="1" dirty="0" smtClean="0"/>
              <a:t>Сфинкс. </a:t>
            </a:r>
            <a:r>
              <a:rPr lang="ru-RU" sz="2200" dirty="0" smtClean="0"/>
              <a:t>Кошка с</a:t>
            </a:r>
            <a:r>
              <a:rPr lang="en-US" sz="2200" dirty="0" smtClean="0"/>
              <a:t> </a:t>
            </a:r>
            <a:r>
              <a:rPr lang="ru-RU" sz="2200" dirty="0" smtClean="0"/>
              <a:t>миролюбивым характером. Способна забирать сразу много отрицательной энергии.</a:t>
            </a:r>
          </a:p>
          <a:p>
            <a:pPr marL="274320" indent="-274320" algn="just" eaLnBrk="1" fontAlgn="auto" hangingPunct="1">
              <a:lnSpc>
                <a:spcPct val="110000"/>
              </a:lnSpc>
              <a:spcAft>
                <a:spcPts val="0"/>
              </a:spcAft>
              <a:buClr>
                <a:schemeClr val="accent3"/>
              </a:buClr>
              <a:buFont typeface="Wingdings 2"/>
              <a:buNone/>
              <a:defRPr/>
            </a:pPr>
            <a:endParaRPr lang="ru-RU" sz="2200" b="1" dirty="0" smtClean="0"/>
          </a:p>
          <a:p>
            <a:pPr marL="274320" indent="-274320" algn="just" eaLnBrk="1" fontAlgn="auto" hangingPunct="1">
              <a:lnSpc>
                <a:spcPct val="80000"/>
              </a:lnSpc>
              <a:spcAft>
                <a:spcPts val="0"/>
              </a:spcAft>
              <a:buClr>
                <a:schemeClr val="accent3"/>
              </a:buClr>
              <a:buFontTx/>
              <a:buNone/>
              <a:defRPr/>
            </a:pPr>
            <a:endParaRPr lang="ru-RU" sz="2400" dirty="0"/>
          </a:p>
          <a:p>
            <a:pPr marL="274320" indent="-274320" algn="just" eaLnBrk="1" fontAlgn="auto" hangingPunct="1">
              <a:lnSpc>
                <a:spcPct val="80000"/>
              </a:lnSpc>
              <a:spcAft>
                <a:spcPts val="0"/>
              </a:spcAft>
              <a:buClr>
                <a:schemeClr val="accent3"/>
              </a:buClr>
              <a:buFontTx/>
              <a:buNone/>
              <a:defRPr/>
            </a:pPr>
            <a:endParaRPr lang="ru-RU" sz="1800" b="1" dirty="0"/>
          </a:p>
          <a:p>
            <a:pPr marL="274320" indent="-274320" eaLnBrk="1" fontAlgn="auto" hangingPunct="1">
              <a:lnSpc>
                <a:spcPct val="80000"/>
              </a:lnSpc>
              <a:spcAft>
                <a:spcPts val="0"/>
              </a:spcAft>
              <a:buClr>
                <a:schemeClr val="accent3"/>
              </a:buClr>
              <a:buFontTx/>
              <a:buNone/>
              <a:defRPr/>
            </a:pPr>
            <a:endParaRPr lang="ru-RU" sz="2000" b="1" i="1" dirty="0"/>
          </a:p>
        </p:txBody>
      </p:sp>
      <p:pic>
        <p:nvPicPr>
          <p:cNvPr id="14342" name="Picture 12" descr="88cdefa418f61a7a7ca1b5d43ddc7f8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21450" y="4646613"/>
            <a:ext cx="2519363" cy="194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468313" y="404813"/>
            <a:ext cx="8075612" cy="1012825"/>
          </a:xfrm>
        </p:spPr>
        <p:txBody>
          <a:bodyPr/>
          <a:lstStyle/>
          <a:p>
            <a:pPr algn="ctr" eaLnBrk="1" hangingPunct="1"/>
            <a:r>
              <a:rPr lang="ru-RU" altLang="ru-RU" smtClean="0"/>
              <a:t>Результаты исследования</a:t>
            </a:r>
          </a:p>
        </p:txBody>
      </p:sp>
      <p:sp>
        <p:nvSpPr>
          <p:cNvPr id="1028" name="Rectangle 3"/>
          <p:cNvSpPr>
            <a:spLocks noGrp="1" noChangeArrowheads="1"/>
          </p:cNvSpPr>
          <p:nvPr>
            <p:ph type="body" sz="half" idx="1"/>
          </p:nvPr>
        </p:nvSpPr>
        <p:spPr>
          <a:xfrm>
            <a:off x="323850" y="1557338"/>
            <a:ext cx="4679950" cy="5111750"/>
          </a:xfrm>
        </p:spPr>
        <p:txBody>
          <a:bodyPr lIns="0"/>
          <a:lstStyle/>
          <a:p>
            <a:pPr algn="just" eaLnBrk="1" hangingPunct="1">
              <a:buFont typeface="Wingdings 2" panose="05020102010507070707" pitchFamily="18" charset="2"/>
              <a:buNone/>
            </a:pPr>
            <a:r>
              <a:rPr lang="ru-RU" altLang="ru-RU" sz="2000" b="1" i="1" smtClean="0"/>
              <a:t>         </a:t>
            </a:r>
            <a:r>
              <a:rPr lang="ru-RU" altLang="ru-RU" sz="2400" smtClean="0"/>
              <a:t>Для того чтобы на практике проверить действительно ли кошки оказывают благоприятное воз-действие мною было решено провести анкетирование среди учеников.</a:t>
            </a:r>
          </a:p>
          <a:p>
            <a:pPr algn="just" eaLnBrk="1" hangingPunct="1">
              <a:buFont typeface="Wingdings 2" panose="05020102010507070707" pitchFamily="18" charset="2"/>
              <a:buNone/>
            </a:pPr>
            <a:r>
              <a:rPr lang="ru-RU" altLang="ru-RU" sz="2400" smtClean="0"/>
              <a:t>         Были опрошены 30 человек</a:t>
            </a:r>
            <a:r>
              <a:rPr lang="en-US" altLang="ru-RU" sz="2400" smtClean="0"/>
              <a:t>.</a:t>
            </a:r>
            <a:r>
              <a:rPr lang="ru-RU" altLang="ru-RU" sz="2400" smtClean="0"/>
              <a:t> Таким образом из 30 опрошенных человек лишь 30% содержат в доме кошку</a:t>
            </a:r>
            <a:r>
              <a:rPr lang="en-US" altLang="ru-RU" sz="2400" smtClean="0"/>
              <a:t>.</a:t>
            </a:r>
            <a:r>
              <a:rPr lang="ru-RU" altLang="ru-RU" sz="2400" smtClean="0"/>
              <a:t> </a:t>
            </a:r>
          </a:p>
          <a:p>
            <a:pPr algn="just" eaLnBrk="1" hangingPunct="1">
              <a:buFont typeface="Wingdings 2" panose="05020102010507070707" pitchFamily="18" charset="2"/>
              <a:buNone/>
            </a:pPr>
            <a:r>
              <a:rPr lang="ru-RU" altLang="ru-RU" sz="2400" smtClean="0"/>
              <a:t>       </a:t>
            </a:r>
          </a:p>
        </p:txBody>
      </p:sp>
      <p:graphicFrame>
        <p:nvGraphicFramePr>
          <p:cNvPr id="1026" name="Object 4"/>
          <p:cNvGraphicFramePr>
            <a:graphicFrameLocks noChangeAspect="1"/>
          </p:cNvGraphicFramePr>
          <p:nvPr>
            <p:ph sz="quarter" idx="2"/>
          </p:nvPr>
        </p:nvGraphicFramePr>
        <p:xfrm>
          <a:off x="4787900" y="2133600"/>
          <a:ext cx="4048125" cy="3043238"/>
        </p:xfrm>
        <a:graphic>
          <a:graphicData uri="http://schemas.openxmlformats.org/presentationml/2006/ole">
            <mc:AlternateContent xmlns:mc="http://schemas.openxmlformats.org/markup-compatibility/2006">
              <mc:Choice xmlns:v="urn:schemas-microsoft-com:vml" Requires="v">
                <p:oleObj spid="_x0000_s1030" name="Диаграмма" r:id="rId3" imgW="6568336" imgH="4053888" progId="MSGraph.Chart.8">
                  <p:embed followColorScheme="full"/>
                </p:oleObj>
              </mc:Choice>
              <mc:Fallback>
                <p:oleObj name="Диаграмма" r:id="rId3" imgW="6568336" imgH="4053888" progId="MSGraph.Chart.8">
                  <p:embed followColorScheme="full"/>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7900" y="2133600"/>
                        <a:ext cx="4048125" cy="304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Concourse</Template>
  <TotalTime>401</TotalTime>
  <Words>493</Words>
  <Application>Microsoft Office PowerPoint</Application>
  <PresentationFormat>Экран (4:3)</PresentationFormat>
  <Paragraphs>28</Paragraphs>
  <Slides>11</Slides>
  <Notes>0</Notes>
  <HiddenSlides>0</HiddenSlides>
  <MMClips>0</MMClips>
  <ScaleCrop>false</ScaleCrop>
  <HeadingPairs>
    <vt:vector size="8" baseType="variant">
      <vt:variant>
        <vt:lpstr>Использованные шрифты</vt:lpstr>
      </vt:variant>
      <vt:variant>
        <vt:i4>4</vt:i4>
      </vt:variant>
      <vt:variant>
        <vt:lpstr>Тема</vt:lpstr>
      </vt:variant>
      <vt:variant>
        <vt:i4>1</vt:i4>
      </vt:variant>
      <vt:variant>
        <vt:lpstr>Внедренные серверы OLE</vt:lpstr>
      </vt:variant>
      <vt:variant>
        <vt:i4>1</vt:i4>
      </vt:variant>
      <vt:variant>
        <vt:lpstr>Заголовки слайдов</vt:lpstr>
      </vt:variant>
      <vt:variant>
        <vt:i4>11</vt:i4>
      </vt:variant>
    </vt:vector>
  </HeadingPairs>
  <TitlesOfParts>
    <vt:vector size="17" baseType="lpstr">
      <vt:lpstr>Arial</vt:lpstr>
      <vt:lpstr>Calibri</vt:lpstr>
      <vt:lpstr>Constantia</vt:lpstr>
      <vt:lpstr>Wingdings 2</vt:lpstr>
      <vt:lpstr>Поток</vt:lpstr>
      <vt:lpstr>Диаграмма Microsoft Graph</vt:lpstr>
      <vt:lpstr>Кошкотерапия докторам в помощь</vt:lpstr>
      <vt:lpstr>Презентация PowerPoint</vt:lpstr>
      <vt:lpstr>Задачи:</vt:lpstr>
      <vt:lpstr>Кошка- самое чувствительное животное в мире</vt:lpstr>
      <vt:lpstr>Презентация PowerPoint</vt:lpstr>
      <vt:lpstr>Целительские способности кошек</vt:lpstr>
      <vt:lpstr>Презентация PowerPoint</vt:lpstr>
      <vt:lpstr>Кошки разных пород лечат по – разному и различные заболевания</vt:lpstr>
      <vt:lpstr>Результаты исследования</vt:lpstr>
      <vt:lpstr> Вывод</vt:lpstr>
      <vt:lpstr>Конец</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Кошкотерапия докторам в помощь</dc:title>
  <dc:creator>R</dc:creator>
  <cp:lastModifiedBy>Armand Van Shader</cp:lastModifiedBy>
  <cp:revision>32</cp:revision>
  <dcterms:created xsi:type="dcterms:W3CDTF">2016-11-15T16:16:46Z</dcterms:created>
  <dcterms:modified xsi:type="dcterms:W3CDTF">2017-03-18T12:25:16Z</dcterms:modified>
</cp:coreProperties>
</file>